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5" r:id="rId8"/>
    <p:sldId id="261" r:id="rId9"/>
    <p:sldId id="260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mbria Math" panose="02040503050406030204" pitchFamily="18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lack" panose="02000000000000000000" pitchFamily="2" charset="0"/>
      <p:bold r:id="rId23"/>
      <p:boldItalic r:id="rId24"/>
    </p:embeddedFont>
    <p:embeddedFont>
      <p:font typeface="Roboto Medium" panose="02000000000000000000" pitchFamily="2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6385-45E7-464C-8129-625CCDD18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13F71-DFDC-42EB-93A0-3B34D91CE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17998-03DA-4F92-9517-3B8F7505F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5F55D-E0B0-431B-899B-D2CDAAD5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1C68C-69EE-4E42-9712-C13AC1D2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52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81D3-B160-434C-AA2E-CDB674DB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96E84-4244-4B80-8CD1-6775FE0B5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017AC-15BE-4741-B40B-376D0CFF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6D32E-11D3-4D10-87B1-437F833E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3EB7-8F15-42D3-B748-2876D3C4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898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5E333-3388-4241-AB46-1D6A108E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E4621-0771-4A1E-8872-437E79E8C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F49C4-9EAD-4DE3-ABE5-DD65857A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B0887-3D5F-4F0D-9755-D1776C15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02D73-9BD4-4E0E-8333-20815189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051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4751-D803-4D43-982C-352502DD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74F5E-FCAF-486C-8767-6C27956E4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052EB-9462-4EDF-B3CC-DEEBCF8E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5E07-C22B-4009-8EBD-1EF2D395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27A8-735F-4E86-BA2C-B4D174AB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9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69E1-FE6A-47D4-AABA-D40DE2B2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1AD7-7D1F-499F-941C-385069BE6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6CC67-A69E-497F-ABEA-8C2BF2C44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E0560-09BB-4D81-AA4A-87D63E6A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0CD7-3791-405A-AFAA-F1530BD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566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2AF1-24D9-4137-981D-2FD536B98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F4A4-6396-4469-8001-EF8F6F1F7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BB791-D2FB-4AEF-8597-B2B666985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5FFDD-F4E7-4610-98E7-89A9F2C5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64BAE-39A9-40A3-8E89-DFFD6207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4156E-1DD5-4116-922F-FC4B66C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994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2C29-6643-4FF2-A9C0-F3D01EFC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C735-BE97-4750-ACDD-ED05F3CD8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6D416-7CA7-43FE-A8AC-15A170DA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BA2EA-A7DD-478B-A541-3E407AAD5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C1B7B-853D-43E5-A536-B4907634D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D2BF2-068B-4AA5-A068-26ED2074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50A0B-9C82-445D-AD62-EAAA55E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0BA28-5F8E-47B4-BF87-5AF2FD05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784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035D-E8B2-4D73-B7D9-A966AC81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77881-0440-46B5-B1FB-B13FA0BF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F0D88-2788-480F-9F3F-2C4C433B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2CA60-4CAB-4414-884C-75C145D3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740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26810-2684-4C2A-90FA-CBD01D0E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13AF3-4B57-4B2E-A48D-09F24A5B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71797-A6F6-4F4E-BAC7-0296B519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341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5E71-5389-4D0C-97FA-9F4F4968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366C2-F0AF-42AB-8BA6-53FCF0529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B0F1F-08C8-4257-B3AA-85AD73FC7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B1F2C-047A-4F20-8CE4-6685BC09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3F7E6-D757-41CB-AE9C-0ACEDF07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7B420-BFE1-44A3-8878-71E27753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43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5F38-249A-43A5-A4AB-6E9A3D40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6C2BF-E854-4BC5-B666-EEF0C586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DABCA-6953-4D5F-8602-D04BEBAB5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07A78-9B87-4A08-BE89-F8B4326C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AF86F-F83A-4336-A3EF-FA8A3D9E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0CB8B-E3A4-49DA-AAF4-3502085C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31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17583-A4D5-49FE-93CA-32616C8F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1B06-0A5D-425D-8A47-49A1A9805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32C6-D0D2-463F-AD30-27442297E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E891E-E052-4884-B5C4-22389EEA31E7}" type="datetimeFigureOut">
              <a:rPr lang="en-SG" smtClean="0"/>
              <a:t>15/11/2018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AEDC-C205-485D-8CF9-C1BD8DEBA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6DA5C-8C3D-400A-8773-38B1531CC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02CA5-7471-4BEA-BD12-A46A855289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575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C25836-B88D-4028-8FE5-24170196CF3B}"/>
              </a:ext>
            </a:extLst>
          </p:cNvPr>
          <p:cNvSpPr txBox="1"/>
          <p:nvPr/>
        </p:nvSpPr>
        <p:spPr>
          <a:xfrm>
            <a:off x="1972113" y="0"/>
            <a:ext cx="827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EE4218 Multi-layer Perceptron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EE7E7-5EF2-4901-ACDB-C379CE2BFEDE}"/>
              </a:ext>
            </a:extLst>
          </p:cNvPr>
          <p:cNvSpPr txBox="1"/>
          <p:nvPr/>
        </p:nvSpPr>
        <p:spPr>
          <a:xfrm>
            <a:off x="462887" y="1034201"/>
            <a:ext cx="112341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6 different forward propagation implementations with different timing and resource usage characteristics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Software implementation in C – emulating 16-bit fixed point arithmetic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Hardware implementation in VHDL – using Booth’s multiplication algorithm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Hardware implementation using HLS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Hardware implementation in VHDL (fast) – using DSP block multiplication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Hardware implementation using HLS (fast) – with loop unfolding and pipelining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Hardware implementation using HLS (fast+) – with parallel memory access and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Implementation selection using dip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Push buttons to change implementation or re-input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Timing using AXI Timer 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Shared memory between CPU (in PS) and peripherals (in PL)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AC013-59CF-4738-B3DC-87E6506CFF5A}"/>
              </a:ext>
            </a:extLst>
          </p:cNvPr>
          <p:cNvSpPr txBox="1"/>
          <p:nvPr/>
        </p:nvSpPr>
        <p:spPr>
          <a:xfrm>
            <a:off x="2899451" y="4450521"/>
            <a:ext cx="6393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Software Implementation in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92C9B-F01E-45C6-9E4E-3E128E33E981}"/>
              </a:ext>
            </a:extLst>
          </p:cNvPr>
          <p:cNvSpPr txBox="1"/>
          <p:nvPr/>
        </p:nvSpPr>
        <p:spPr>
          <a:xfrm>
            <a:off x="462887" y="5096852"/>
            <a:ext cx="8210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Emulate 16-bit fixed-point (8 fractional bits) arithmetic using shift operations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Example: sum = sum + (((s32)input[j] * (s32)weight[</a:t>
            </a:r>
            <a:r>
              <a:rPr lang="en-SG" dirty="0" err="1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][j]) &gt;&gt; 8);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7AEC1-9351-46BD-AF1B-01C06612586B}"/>
              </a:ext>
            </a:extLst>
          </p:cNvPr>
          <p:cNvSpPr txBox="1"/>
          <p:nvPr/>
        </p:nvSpPr>
        <p:spPr>
          <a:xfrm>
            <a:off x="9957732" y="6116287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0.50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7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CC9BE1-B42E-4E5E-B455-66FCE3BACFE1}"/>
              </a:ext>
            </a:extLst>
          </p:cNvPr>
          <p:cNvSpPr txBox="1"/>
          <p:nvPr/>
        </p:nvSpPr>
        <p:spPr>
          <a:xfrm>
            <a:off x="4742103" y="0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6F1EB-96B7-49D5-8EE7-D96409CD136D}"/>
              </a:ext>
            </a:extLst>
          </p:cNvPr>
          <p:cNvSpPr txBox="1"/>
          <p:nvPr/>
        </p:nvSpPr>
        <p:spPr>
          <a:xfrm>
            <a:off x="6095999" y="1165556"/>
            <a:ext cx="52344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Resource-time trade-off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Can throw more resources at the problem to reduce time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Given the simplicity of the combinational logic in the first VHDL implementation, it might be  possible to increase clock rate to improve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In reality, FPGAs already have the different areas allocated to different blocks 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if everything fits, there’s not much need to optimise for area  you should maximise all resources to achieve lowest possible timing, unless power consumption is a consideration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C8CD5-194B-45E9-B434-C7D7DF42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" y="1429677"/>
            <a:ext cx="5333559" cy="39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CEAC77-64E2-4AE4-8A03-BAAAADCE46E9}"/>
                  </a:ext>
                </a:extLst>
              </p:cNvPr>
              <p:cNvSpPr txBox="1"/>
              <p:nvPr/>
            </p:nvSpPr>
            <p:spPr>
              <a:xfrm>
                <a:off x="2206305" y="5985584"/>
                <a:ext cx="9900146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 % 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𝑟𝑒𝑠𝑜𝑢𝑟𝑐𝑒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𝑐𝑜𝑛𝑠𝑢𝑚𝑒𝑑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% 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𝐿𝑈𝑇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+% 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𝑅𝑒𝑔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+%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𝐵𝑅𝐴𝑀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+%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𝐷𝑆𝑃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𝑢𝑠𝑒𝑑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CEAC77-64E2-4AE4-8A03-BAAAADCE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05" y="5985584"/>
                <a:ext cx="9900146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3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1E4D1-336D-4BDD-B230-1B018C40FF5B}"/>
              </a:ext>
            </a:extLst>
          </p:cNvPr>
          <p:cNvSpPr txBox="1"/>
          <p:nvPr/>
        </p:nvSpPr>
        <p:spPr>
          <a:xfrm>
            <a:off x="2319163" y="3563"/>
            <a:ext cx="755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Algorithmic Optimisation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5E4BE-5565-4786-8DA9-71DB846CA06C}"/>
              </a:ext>
            </a:extLst>
          </p:cNvPr>
          <p:cNvSpPr txBox="1"/>
          <p:nvPr/>
        </p:nvSpPr>
        <p:spPr>
          <a:xfrm>
            <a:off x="451785" y="577002"/>
            <a:ext cx="11288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Dimensions of matrices all in powers of 2 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Optimises the finding of BRAM address locations to be done only using shift and bit selection operations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Uses more memory but since BRAM size is fixed, might as well make full use of it and reduce processing element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Biases incorporated into the weights matrix by always having a ‘1’ as the last input  Achieve consecutive memory access  Reduces counter complexity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2BC8-7EBA-463A-92A0-B3AF811CFFBE}"/>
              </a:ext>
            </a:extLst>
          </p:cNvPr>
          <p:cNvSpPr/>
          <p:nvPr/>
        </p:nvSpPr>
        <p:spPr>
          <a:xfrm>
            <a:off x="1864847" y="2462451"/>
            <a:ext cx="2160000" cy="432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03B1-A35D-4E28-8FF8-03C90B17A6CA}"/>
              </a:ext>
            </a:extLst>
          </p:cNvPr>
          <p:cNvSpPr txBox="1"/>
          <p:nvPr/>
        </p:nvSpPr>
        <p:spPr>
          <a:xfrm>
            <a:off x="2751525" y="2154674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2C030-D0AE-4ADA-8FF2-3C8F15C79209}"/>
              </a:ext>
            </a:extLst>
          </p:cNvPr>
          <p:cNvSpPr txBox="1"/>
          <p:nvPr/>
        </p:nvSpPr>
        <p:spPr>
          <a:xfrm>
            <a:off x="1478203" y="446856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32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F2B086-232D-4964-AC7A-CF68102195FF}"/>
              </a:ext>
            </a:extLst>
          </p:cNvPr>
          <p:cNvCxnSpPr/>
          <p:nvPr/>
        </p:nvCxnSpPr>
        <p:spPr>
          <a:xfrm>
            <a:off x="3878457" y="2462451"/>
            <a:ext cx="0" cy="43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BAC36-C0C8-4E17-9B3C-5730D7ADB125}"/>
              </a:ext>
            </a:extLst>
          </p:cNvPr>
          <p:cNvSpPr txBox="1"/>
          <p:nvPr/>
        </p:nvSpPr>
        <p:spPr>
          <a:xfrm>
            <a:off x="3803917" y="4453173"/>
            <a:ext cx="300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341EC-FC42-4A7D-8437-5BE1EF3DE7CB}"/>
              </a:ext>
            </a:extLst>
          </p:cNvPr>
          <p:cNvSpPr/>
          <p:nvPr/>
        </p:nvSpPr>
        <p:spPr>
          <a:xfrm>
            <a:off x="5584666" y="3576010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3225B-EFB9-4B86-B975-CF115CD4AA75}"/>
              </a:ext>
            </a:extLst>
          </p:cNvPr>
          <p:cNvSpPr txBox="1"/>
          <p:nvPr/>
        </p:nvSpPr>
        <p:spPr>
          <a:xfrm>
            <a:off x="6471344" y="3268233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013F83-DFBD-4767-BAE2-680135E6AB29}"/>
              </a:ext>
            </a:extLst>
          </p:cNvPr>
          <p:cNvSpPr txBox="1"/>
          <p:nvPr/>
        </p:nvSpPr>
        <p:spPr>
          <a:xfrm>
            <a:off x="5198022" y="4502121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090F66-2BF5-4FEC-AA8C-0E26278683AD}"/>
              </a:ext>
            </a:extLst>
          </p:cNvPr>
          <p:cNvCxnSpPr/>
          <p:nvPr/>
        </p:nvCxnSpPr>
        <p:spPr>
          <a:xfrm>
            <a:off x="7589392" y="3576010"/>
            <a:ext cx="0" cy="21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F52317-9011-4A3D-8EE2-8411D30AAEE1}"/>
              </a:ext>
            </a:extLst>
          </p:cNvPr>
          <p:cNvSpPr txBox="1"/>
          <p:nvPr/>
        </p:nvSpPr>
        <p:spPr>
          <a:xfrm>
            <a:off x="35117" y="3576010"/>
            <a:ext cx="1551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32 test sets with 13 inputs each padded to 16 fixing the last input as 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ECF0EF-1DBB-4503-A6E7-5FED19803106}"/>
              </a:ext>
            </a:extLst>
          </p:cNvPr>
          <p:cNvCxnSpPr>
            <a:cxnSpLocks/>
          </p:cNvCxnSpPr>
          <p:nvPr/>
        </p:nvCxnSpPr>
        <p:spPr>
          <a:xfrm>
            <a:off x="5584666" y="5574293"/>
            <a:ext cx="2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35AC8C-6522-4DDB-8D94-A5BF6B49F996}"/>
              </a:ext>
            </a:extLst>
          </p:cNvPr>
          <p:cNvSpPr txBox="1"/>
          <p:nvPr/>
        </p:nvSpPr>
        <p:spPr>
          <a:xfrm>
            <a:off x="7494506" y="4414276"/>
            <a:ext cx="346249" cy="4834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SG" sz="1050" dirty="0">
                <a:latin typeface="Roboto" panose="02000000000000000000" pitchFamily="2" charset="0"/>
                <a:ea typeface="Roboto" panose="02000000000000000000" pitchFamily="2" charset="0"/>
              </a:rPr>
              <a:t>biases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41195-A3A0-4BFD-8DB7-17621BD36CBC}"/>
              </a:ext>
            </a:extLst>
          </p:cNvPr>
          <p:cNvSpPr/>
          <p:nvPr/>
        </p:nvSpPr>
        <p:spPr>
          <a:xfrm>
            <a:off x="4673381" y="3542449"/>
            <a:ext cx="1368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2848E1-C84C-4886-80F8-542431A59C89}"/>
              </a:ext>
            </a:extLst>
          </p:cNvPr>
          <p:cNvCxnSpPr/>
          <p:nvPr/>
        </p:nvCxnSpPr>
        <p:spPr>
          <a:xfrm>
            <a:off x="4673381" y="5551938"/>
            <a:ext cx="13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E7AF1B-B0A2-46A8-98A7-A68A4683C800}"/>
              </a:ext>
            </a:extLst>
          </p:cNvPr>
          <p:cNvSpPr txBox="1"/>
          <p:nvPr/>
        </p:nvSpPr>
        <p:spPr>
          <a:xfrm>
            <a:off x="4620594" y="552630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A0E1B-E58C-4616-8A23-98F17DB57635}"/>
              </a:ext>
            </a:extLst>
          </p:cNvPr>
          <p:cNvSpPr txBox="1"/>
          <p:nvPr/>
        </p:nvSpPr>
        <p:spPr>
          <a:xfrm>
            <a:off x="7546443" y="5558694"/>
            <a:ext cx="242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9F6A5-91D9-4C64-9555-88165D7FAD1F}"/>
              </a:ext>
            </a:extLst>
          </p:cNvPr>
          <p:cNvSpPr txBox="1"/>
          <p:nvPr/>
        </p:nvSpPr>
        <p:spPr>
          <a:xfrm>
            <a:off x="4116976" y="584713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1 input 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83D17-3C0B-468C-AB1E-0DD5A663011D}"/>
              </a:ext>
            </a:extLst>
          </p:cNvPr>
          <p:cNvSpPr txBox="1"/>
          <p:nvPr/>
        </p:nvSpPr>
        <p:spPr>
          <a:xfrm>
            <a:off x="5451163" y="5884851"/>
            <a:ext cx="2427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15 hidden neurons to allow last hidden layer output to be a 1.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E0EC7A-D511-41FA-8C55-0F6293E18275}"/>
              </a:ext>
            </a:extLst>
          </p:cNvPr>
          <p:cNvSpPr txBox="1"/>
          <p:nvPr/>
        </p:nvSpPr>
        <p:spPr>
          <a:xfrm>
            <a:off x="6509295" y="556048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1E6553-F603-49F2-BDDE-F49A34EC96A9}"/>
              </a:ext>
            </a:extLst>
          </p:cNvPr>
          <p:cNvSpPr/>
          <p:nvPr/>
        </p:nvSpPr>
        <p:spPr>
          <a:xfrm>
            <a:off x="8424930" y="3576010"/>
            <a:ext cx="1368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944499-A616-44F2-AEEC-C723C5C41CBC}"/>
              </a:ext>
            </a:extLst>
          </p:cNvPr>
          <p:cNvCxnSpPr/>
          <p:nvPr/>
        </p:nvCxnSpPr>
        <p:spPr>
          <a:xfrm>
            <a:off x="8424930" y="5585499"/>
            <a:ext cx="13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FBDF9A-179F-439B-9351-11BCBECB619A}"/>
              </a:ext>
            </a:extLst>
          </p:cNvPr>
          <p:cNvSpPr txBox="1"/>
          <p:nvPr/>
        </p:nvSpPr>
        <p:spPr>
          <a:xfrm>
            <a:off x="8372143" y="555986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B06B1D-81E9-4658-818E-516D459ED55F}"/>
              </a:ext>
            </a:extLst>
          </p:cNvPr>
          <p:cNvSpPr txBox="1"/>
          <p:nvPr/>
        </p:nvSpPr>
        <p:spPr>
          <a:xfrm>
            <a:off x="7935714" y="5914143"/>
            <a:ext cx="1115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1 hidden layer output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B1FE903-938D-4739-9433-1DD6FD0FCE96}"/>
              </a:ext>
            </a:extLst>
          </p:cNvPr>
          <p:cNvSpPr/>
          <p:nvPr/>
        </p:nvSpPr>
        <p:spPr>
          <a:xfrm>
            <a:off x="9178555" y="4386009"/>
            <a:ext cx="2160000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402A55-C991-4C39-AE5F-FC5AFFCE1A99}"/>
              </a:ext>
            </a:extLst>
          </p:cNvPr>
          <p:cNvSpPr txBox="1"/>
          <p:nvPr/>
        </p:nvSpPr>
        <p:spPr>
          <a:xfrm>
            <a:off x="10065233" y="4073852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E3FA19-6801-48C3-A4EC-F49CDEDC5244}"/>
              </a:ext>
            </a:extLst>
          </p:cNvPr>
          <p:cNvSpPr txBox="1"/>
          <p:nvPr/>
        </p:nvSpPr>
        <p:spPr>
          <a:xfrm>
            <a:off x="8920071" y="4502121"/>
            <a:ext cx="285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A2A2BA-EA34-4BA3-8AE9-7662D87150C7}"/>
              </a:ext>
            </a:extLst>
          </p:cNvPr>
          <p:cNvSpPr txBox="1"/>
          <p:nvPr/>
        </p:nvSpPr>
        <p:spPr>
          <a:xfrm>
            <a:off x="11092086" y="4499736"/>
            <a:ext cx="346249" cy="4834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SG" sz="1050" dirty="0">
                <a:latin typeface="Roboto" panose="02000000000000000000" pitchFamily="2" charset="0"/>
                <a:ea typeface="Roboto" panose="02000000000000000000" pitchFamily="2" charset="0"/>
              </a:rPr>
              <a:t>biases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8AAF43-7201-4757-A09B-160C59B771EE}"/>
              </a:ext>
            </a:extLst>
          </p:cNvPr>
          <p:cNvCxnSpPr>
            <a:cxnSpLocks/>
          </p:cNvCxnSpPr>
          <p:nvPr/>
        </p:nvCxnSpPr>
        <p:spPr>
          <a:xfrm>
            <a:off x="11186435" y="4544851"/>
            <a:ext cx="0" cy="38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B06105-2EF4-46F4-8506-B994619A54AB}"/>
              </a:ext>
            </a:extLst>
          </p:cNvPr>
          <p:cNvCxnSpPr/>
          <p:nvPr/>
        </p:nvCxnSpPr>
        <p:spPr>
          <a:xfrm>
            <a:off x="9178555" y="4544851"/>
            <a:ext cx="2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880A2A0-67AC-409D-BA2C-D11C9BA0729A}"/>
              </a:ext>
            </a:extLst>
          </p:cNvPr>
          <p:cNvSpPr txBox="1"/>
          <p:nvPr/>
        </p:nvSpPr>
        <p:spPr>
          <a:xfrm>
            <a:off x="10138206" y="4360840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27607-6966-40DF-A2D1-5C9F02EF807E}"/>
              </a:ext>
            </a:extLst>
          </p:cNvPr>
          <p:cNvSpPr txBox="1"/>
          <p:nvPr/>
        </p:nvSpPr>
        <p:spPr>
          <a:xfrm>
            <a:off x="9479274" y="5204751"/>
            <a:ext cx="174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4 output neurons for easy decoding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40C216B-E7ED-407A-87EA-26240C6FAD2B}"/>
              </a:ext>
            </a:extLst>
          </p:cNvPr>
          <p:cNvSpPr/>
          <p:nvPr/>
        </p:nvSpPr>
        <p:spPr>
          <a:xfrm>
            <a:off x="11736083" y="4386009"/>
            <a:ext cx="136800" cy="5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F358FC-F274-4478-80D9-20FF916DC619}"/>
              </a:ext>
            </a:extLst>
          </p:cNvPr>
          <p:cNvCxnSpPr/>
          <p:nvPr/>
        </p:nvCxnSpPr>
        <p:spPr>
          <a:xfrm>
            <a:off x="11736083" y="4525374"/>
            <a:ext cx="13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B6E1922-7857-44FC-8C09-2C5934644E85}"/>
              </a:ext>
            </a:extLst>
          </p:cNvPr>
          <p:cNvSpPr txBox="1"/>
          <p:nvPr/>
        </p:nvSpPr>
        <p:spPr>
          <a:xfrm>
            <a:off x="11687044" y="4362034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10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66CAA-4478-482E-BC61-A002CBD2749A}"/>
              </a:ext>
            </a:extLst>
          </p:cNvPr>
          <p:cNvSpPr txBox="1"/>
          <p:nvPr/>
        </p:nvSpPr>
        <p:spPr>
          <a:xfrm>
            <a:off x="2397711" y="0"/>
            <a:ext cx="739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in VHDL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98E01F-CC8C-48DA-842B-373401D81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" y="1251363"/>
            <a:ext cx="5993912" cy="39667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0622B-8192-48B6-AF86-00C6FE4F09A7}"/>
              </a:ext>
            </a:extLst>
          </p:cNvPr>
          <p:cNvSpPr/>
          <p:nvPr/>
        </p:nvSpPr>
        <p:spPr>
          <a:xfrm>
            <a:off x="54257" y="773353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Booth’s multiplication algorithm</a:t>
            </a:r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DED2C-53B6-423C-8528-031B832FC277}"/>
              </a:ext>
            </a:extLst>
          </p:cNvPr>
          <p:cNvSpPr/>
          <p:nvPr/>
        </p:nvSpPr>
        <p:spPr>
          <a:xfrm>
            <a:off x="3768378" y="4287880"/>
            <a:ext cx="227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Multiplier Testbench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B7AD82-55C3-427B-8327-DA31491F5C4D}"/>
              </a:ext>
            </a:extLst>
          </p:cNvPr>
          <p:cNvSpPr/>
          <p:nvPr/>
        </p:nvSpPr>
        <p:spPr>
          <a:xfrm>
            <a:off x="54257" y="5421971"/>
            <a:ext cx="6041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Booth’s algorithm only requires one adder(subtractor) and one shifter although the </a:t>
            </a: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number of cycles needed is equal to the bit width of the multiplicand  minimal resource implementation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F0FA2-EBF9-4B33-B717-BE3FB6671B55}"/>
              </a:ext>
            </a:extLst>
          </p:cNvPr>
          <p:cNvSpPr/>
          <p:nvPr/>
        </p:nvSpPr>
        <p:spPr>
          <a:xfrm>
            <a:off x="6048169" y="773353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Multiply and accumulator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DBBD3-D67B-453E-8F45-14BE5D6B2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43" y="1234585"/>
            <a:ext cx="6129316" cy="39667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EDEF8D-D301-4D8A-84EF-5DEBE5059063}"/>
                  </a:ext>
                </a:extLst>
              </p:cNvPr>
              <p:cNvSpPr txBox="1"/>
              <p:nvPr/>
            </p:nvSpPr>
            <p:spPr>
              <a:xfrm>
                <a:off x="7944374" y="5421971"/>
                <a:ext cx="28857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18×52=936</m:t>
                      </m:r>
                    </m:oMath>
                  </m:oMathPara>
                </a14:m>
                <a:endParaRPr lang="en-S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−5×125=−625</m:t>
                      </m:r>
                    </m:oMath>
                  </m:oMathPara>
                </a14:m>
                <a:endParaRPr lang="en-S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−5×−200=1000</m:t>
                      </m:r>
                    </m:oMath>
                  </m:oMathPara>
                </a14:m>
                <a:endParaRPr lang="en-S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936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625+1000=1311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EDEF8D-D301-4D8A-84EF-5DEBE5059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374" y="5421971"/>
                <a:ext cx="2885726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40A6B81-3386-4727-AFBC-E9E4D2256D58}"/>
              </a:ext>
            </a:extLst>
          </p:cNvPr>
          <p:cNvSpPr/>
          <p:nvPr/>
        </p:nvSpPr>
        <p:spPr>
          <a:xfrm>
            <a:off x="10364721" y="4287880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 Testbench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8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E71AF4-D573-4630-9A04-2D27E257E507}"/>
              </a:ext>
            </a:extLst>
          </p:cNvPr>
          <p:cNvSpPr txBox="1"/>
          <p:nvPr/>
        </p:nvSpPr>
        <p:spPr>
          <a:xfrm>
            <a:off x="2397711" y="0"/>
            <a:ext cx="739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in VHDL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47AD3-544F-4F45-837B-3D45CE35A69D}"/>
              </a:ext>
            </a:extLst>
          </p:cNvPr>
          <p:cNvSpPr txBox="1"/>
          <p:nvPr/>
        </p:nvSpPr>
        <p:spPr>
          <a:xfrm>
            <a:off x="0" y="4919008"/>
            <a:ext cx="4955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Site Type   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LUTs              |  448 |     0 |     53200 |  0.84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Logic          |  448 |     0 |     53200 |  0.84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Memory         |    0 |     0 |     17400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Registers         |  265 |     0 |    106400 |  0.25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Flip Flop |  265 |     0 |    106400 |  0.25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Latch     |    0 |     0 |    106400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F7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   0 |     0 |     26600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F8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   0 |     0 |     13300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02025-5C3E-4B7E-8A30-50DAEDA812EC}"/>
              </a:ext>
            </a:extLst>
          </p:cNvPr>
          <p:cNvSpPr txBox="1"/>
          <p:nvPr/>
        </p:nvSpPr>
        <p:spPr>
          <a:xfrm>
            <a:off x="4914124" y="5534561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Site Type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Block RAM Tile    |    5 |     0 |       140 |  3.57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RAMB36/FIFO*    |    5 |     0 |       140 |  3.57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RAMB36E1 only |    5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RAMB18          |    0 |     0 |       280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2D357-2722-4363-A0F6-6513784047A9}"/>
              </a:ext>
            </a:extLst>
          </p:cNvPr>
          <p:cNvSpPr txBox="1"/>
          <p:nvPr/>
        </p:nvSpPr>
        <p:spPr>
          <a:xfrm>
            <a:off x="4914124" y="4672787"/>
            <a:ext cx="38779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Site Type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DSPs      |    0 |     0 |       220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+-----------+------+-------+-----------+-------+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A9138-88E7-498E-8DBB-8C80F06F65A1}"/>
              </a:ext>
            </a:extLst>
          </p:cNvPr>
          <p:cNvSpPr txBox="1"/>
          <p:nvPr/>
        </p:nvSpPr>
        <p:spPr>
          <a:xfrm>
            <a:off x="9957732" y="5688449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2.8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0E769-C20E-40F7-8CD6-C60B891C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4" y="949772"/>
            <a:ext cx="5774423" cy="3726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C4B41A-687A-4834-921E-A9A47B8A6294}"/>
              </a:ext>
            </a:extLst>
          </p:cNvPr>
          <p:cNvSpPr/>
          <p:nvPr/>
        </p:nvSpPr>
        <p:spPr>
          <a:xfrm>
            <a:off x="9729470" y="4084881"/>
            <a:ext cx="2138394" cy="38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 set testbench</a:t>
            </a:r>
            <a:endParaRPr lang="en-SG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0E582-BF26-4954-AFB6-A2651443F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98948"/>
              </p:ext>
            </p:extLst>
          </p:nvPr>
        </p:nvGraphicFramePr>
        <p:xfrm>
          <a:off x="123398" y="1017568"/>
          <a:ext cx="441652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652">
                  <a:extLst>
                    <a:ext uri="{9D8B030D-6E8A-4147-A177-3AD203B41FA5}">
                      <a16:colId xmlns:a16="http://schemas.microsoft.com/office/drawing/2014/main" val="3302800661"/>
                    </a:ext>
                  </a:extLst>
                </a:gridCol>
              </a:tblGrid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58594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65399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767714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37882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05348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951588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09801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53733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850051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231064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436860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280191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11065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53905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6873"/>
                  </a:ext>
                </a:extLst>
              </a:tr>
              <a:tr h="216057">
                <a:tc>
                  <a:txBody>
                    <a:bodyPr/>
                    <a:lstStyle/>
                    <a:p>
                      <a:pPr algn="ctr"/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069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D130FA3-B03F-458C-AB5F-C1964E46A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46749"/>
              </p:ext>
            </p:extLst>
          </p:nvPr>
        </p:nvGraphicFramePr>
        <p:xfrm>
          <a:off x="123398" y="658303"/>
          <a:ext cx="7024288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018">
                  <a:extLst>
                    <a:ext uri="{9D8B030D-6E8A-4147-A177-3AD203B41FA5}">
                      <a16:colId xmlns:a16="http://schemas.microsoft.com/office/drawing/2014/main" val="1046168771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3260339954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3108301862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1919656427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940268607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2757117183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3473203858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1022596603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2247913081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2549115230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1993833892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2168133927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3308564033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1877653193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2063351595"/>
                    </a:ext>
                  </a:extLst>
                </a:gridCol>
                <a:gridCol w="439018">
                  <a:extLst>
                    <a:ext uri="{9D8B030D-6E8A-4147-A177-3AD203B41FA5}">
                      <a16:colId xmlns:a16="http://schemas.microsoft.com/office/drawing/2014/main" val="1595100808"/>
                    </a:ext>
                  </a:extLst>
                </a:gridCol>
              </a:tblGrid>
              <a:tr h="236702"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-371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9943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08F94A-1D94-4896-BF0A-3401ED23816E}"/>
                  </a:ext>
                </a:extLst>
              </p:cNvPr>
              <p:cNvSpPr txBox="1"/>
              <p:nvPr/>
            </p:nvSpPr>
            <p:spPr>
              <a:xfrm>
                <a:off x="2043414" y="1926171"/>
                <a:ext cx="3571427" cy="2217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𝑅𝑒𝑠𝑢𝑙𝑡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: </m:t>
                      </m:r>
                      <m:f>
                        <m:fPr>
                          <m:ctrlP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−157979</m:t>
                          </m:r>
                        </m:num>
                        <m:den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256×256</m:t>
                          </m:r>
                        </m:den>
                      </m:f>
                      <m:r>
                        <a:rPr lang="en-SG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r>
                        <a:rPr lang="en-SG" i="1" dirty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−2.4106</m:t>
                      </m:r>
                    </m:oMath>
                  </m:oMathPara>
                </a14:m>
                <a:endParaRPr lang="en-SG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SG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2.4106</m:t>
                              </m:r>
                            </m:sup>
                          </m:sSup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=0.082368</m:t>
                      </m:r>
                    </m:oMath>
                  </m:oMathPara>
                </a14:m>
                <a:endParaRPr lang="en-SG" b="0" dirty="0"/>
              </a:p>
              <a:p>
                <a:endParaRPr lang="en-S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=0.082031</m:t>
                      </m:r>
                    </m:oMath>
                  </m:oMathPara>
                </a14:m>
                <a:endParaRPr lang="en-SG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08F94A-1D94-4896-BF0A-3401ED238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14" y="1926171"/>
                <a:ext cx="3571427" cy="2217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E5A445A1-A9D1-4DCF-B823-3EB40D9CB331}"/>
              </a:ext>
            </a:extLst>
          </p:cNvPr>
          <p:cNvSpPr/>
          <p:nvPr/>
        </p:nvSpPr>
        <p:spPr>
          <a:xfrm>
            <a:off x="6853116" y="1837189"/>
            <a:ext cx="294570" cy="29457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22C3CD-D42A-4FF0-9CEF-F2B3B2DEB169}"/>
              </a:ext>
            </a:extLst>
          </p:cNvPr>
          <p:cNvSpPr txBox="1"/>
          <p:nvPr/>
        </p:nvSpPr>
        <p:spPr>
          <a:xfrm>
            <a:off x="4156576" y="4026456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Write address</a:t>
            </a:r>
          </a:p>
        </p:txBody>
      </p:sp>
    </p:spTree>
    <p:extLst>
      <p:ext uri="{BB962C8B-B14F-4D97-AF65-F5344CB8AC3E}">
        <p14:creationId xmlns:p14="http://schemas.microsoft.com/office/powerpoint/2010/main" val="371578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8F895-386D-451B-B795-B59F47FF96D9}"/>
              </a:ext>
            </a:extLst>
          </p:cNvPr>
          <p:cNvSpPr txBox="1"/>
          <p:nvPr/>
        </p:nvSpPr>
        <p:spPr>
          <a:xfrm>
            <a:off x="2173291" y="0"/>
            <a:ext cx="784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using HLS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546D4-CD70-4F4E-B95F-5F0241C8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1" y="736116"/>
            <a:ext cx="5140523" cy="347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ED1581-C891-4C68-8C8E-F01023009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64" y="736116"/>
            <a:ext cx="5140523" cy="3478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25EAA4-E39E-497D-A98B-1B867876DD1D}"/>
              </a:ext>
            </a:extLst>
          </p:cNvPr>
          <p:cNvSpPr txBox="1"/>
          <p:nvPr/>
        </p:nvSpPr>
        <p:spPr>
          <a:xfrm>
            <a:off x="0" y="4611231"/>
            <a:ext cx="51860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Site Type    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LUTs                 |  190 |     0 |     53200 |  0.36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Logic             |  183 |     0 |     53200 |  0.34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Memory            |    7 |     0 |     17400 |  0.04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Distributed RAM |    0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Shift Register  |    7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Registers            |  274 |     0 |    106400 |  0.26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Flip Flop    |  274 |     0 |    106400 |  0.26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Latch        |    0 |     0 |    106400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F7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0 |     0 |     26600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F8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0 |     0 |     13300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2275D-37F7-47A9-9761-F4C2AA3047BF}"/>
              </a:ext>
            </a:extLst>
          </p:cNvPr>
          <p:cNvSpPr txBox="1"/>
          <p:nvPr/>
        </p:nvSpPr>
        <p:spPr>
          <a:xfrm>
            <a:off x="5066974" y="5534561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Site Type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Block RAM Tile    |    4 |     0 |       140 |  2.86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RAMB36/FIFO*    |    4 |     0 |       140 |  2.86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RAMB36E1 only |    4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RAMB18          |    0 |     0 |       280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97172-DC12-4067-9D8D-325547EC59E3}"/>
              </a:ext>
            </a:extLst>
          </p:cNvPr>
          <p:cNvSpPr txBox="1"/>
          <p:nvPr/>
        </p:nvSpPr>
        <p:spPr>
          <a:xfrm>
            <a:off x="5066974" y="4518898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Site Type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DSPs           |    3 |     0 |       220 |  1.36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DSP48E1 only |    3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BEB51-A314-4546-BE57-FCE592A1C1A2}"/>
              </a:ext>
            </a:extLst>
          </p:cNvPr>
          <p:cNvSpPr txBox="1"/>
          <p:nvPr/>
        </p:nvSpPr>
        <p:spPr>
          <a:xfrm>
            <a:off x="9957732" y="5688449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1.2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676ADA-B261-4919-AC94-858633F2D0FC}"/>
              </a:ext>
            </a:extLst>
          </p:cNvPr>
          <p:cNvSpPr/>
          <p:nvPr/>
        </p:nvSpPr>
        <p:spPr>
          <a:xfrm>
            <a:off x="4186925" y="367428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HLS C file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E2214-263B-49A7-B3A5-027939C571BB}"/>
              </a:ext>
            </a:extLst>
          </p:cNvPr>
          <p:cNvSpPr/>
          <p:nvPr/>
        </p:nvSpPr>
        <p:spPr>
          <a:xfrm>
            <a:off x="10093987" y="3674192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C testbench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789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5D34D1-CC0E-4F81-85EF-96291F2B2456}"/>
              </a:ext>
            </a:extLst>
          </p:cNvPr>
          <p:cNvSpPr txBox="1"/>
          <p:nvPr/>
        </p:nvSpPr>
        <p:spPr>
          <a:xfrm>
            <a:off x="1773342" y="0"/>
            <a:ext cx="864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in VHDL (fast)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471A0-8CF5-459F-AA1E-D53DC1CFA4E2}"/>
              </a:ext>
            </a:extLst>
          </p:cNvPr>
          <p:cNvSpPr txBox="1"/>
          <p:nvPr/>
        </p:nvSpPr>
        <p:spPr>
          <a:xfrm>
            <a:off x="225663" y="610224"/>
            <a:ext cx="787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Use DSP block for multiplication instead of Booth’s multiplication algorithm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2DCAD4-8E7E-4DC5-8900-07FF121A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0" y="935529"/>
            <a:ext cx="3272104" cy="1636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65484-BD50-4D30-83C1-A50F10A9D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" y="2613526"/>
            <a:ext cx="6035742" cy="3904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1D2863-10AD-4ABC-BE08-8A0EB4F6CC5D}"/>
              </a:ext>
            </a:extLst>
          </p:cNvPr>
          <p:cNvSpPr/>
          <p:nvPr/>
        </p:nvSpPr>
        <p:spPr>
          <a:xfrm>
            <a:off x="3689662" y="5878444"/>
            <a:ext cx="227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Multiplier Testbench</a:t>
            </a:r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DF37-B6CE-44D2-9354-DFE1B5FE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51" y="2613526"/>
            <a:ext cx="6044859" cy="39040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71042B-71AA-4B7F-A436-A6118EA5CEAC}"/>
              </a:ext>
            </a:extLst>
          </p:cNvPr>
          <p:cNvSpPr/>
          <p:nvPr/>
        </p:nvSpPr>
        <p:spPr>
          <a:xfrm>
            <a:off x="10352672" y="5878444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 Testbench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0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6EF0A8-C407-49D3-ADE1-4C39BB4452E0}"/>
              </a:ext>
            </a:extLst>
          </p:cNvPr>
          <p:cNvSpPr txBox="1"/>
          <p:nvPr/>
        </p:nvSpPr>
        <p:spPr>
          <a:xfrm>
            <a:off x="1773342" y="0"/>
            <a:ext cx="864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in VHDL (fast)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9AD4E-9EEF-460C-87DC-A79407FF47B1}"/>
              </a:ext>
            </a:extLst>
          </p:cNvPr>
          <p:cNvSpPr txBox="1"/>
          <p:nvPr/>
        </p:nvSpPr>
        <p:spPr>
          <a:xfrm>
            <a:off x="0" y="4897279"/>
            <a:ext cx="49552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Site Type   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LUTs              |  244 |     0 |     53200 |  0.46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Logic          |  244 |     0 |     53200 |  0.46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Memory         |    0 |     0 |     17400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Registers         |  125 |     0 |    106400 |  0.12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Flip Flop |  125 |     0 |    106400 |  0.12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Latch     |    0 |     0 |    106400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F7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   0 |     0 |     26600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F8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   0 |     0 |     13300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+-------------------------+------+-------+-----------+-------+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4F205-5C9F-42D2-A9B1-54FB559978F9}"/>
              </a:ext>
            </a:extLst>
          </p:cNvPr>
          <p:cNvSpPr txBox="1"/>
          <p:nvPr/>
        </p:nvSpPr>
        <p:spPr>
          <a:xfrm>
            <a:off x="4914124" y="5512832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Site Type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Block RAM Tile    |    5 |     0 |       140 |  3.57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RAMB36/FIFO*    |    5 |     0 |       140 |  3.57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RAMB36E1 only |    5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RAMB18          |    0 |     0 |       280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DF4F3-1478-43A7-92EA-63B84FBA04C2}"/>
              </a:ext>
            </a:extLst>
          </p:cNvPr>
          <p:cNvSpPr txBox="1"/>
          <p:nvPr/>
        </p:nvSpPr>
        <p:spPr>
          <a:xfrm>
            <a:off x="4914124" y="4497169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Site Type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DSPs           |    2 |     0 |       220 |  0.91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DSP48E1 only |    2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18B49-AE0A-490B-B6AC-09C1D2F6B5E3}"/>
              </a:ext>
            </a:extLst>
          </p:cNvPr>
          <p:cNvSpPr txBox="1"/>
          <p:nvPr/>
        </p:nvSpPr>
        <p:spPr>
          <a:xfrm>
            <a:off x="9957732" y="566672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1.2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AE82C-02DE-429C-A31C-67531A45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19" y="612775"/>
            <a:ext cx="6108179" cy="395094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B608B02-CC8A-47E8-8E7A-3B53F0164287}"/>
              </a:ext>
            </a:extLst>
          </p:cNvPr>
          <p:cNvSpPr/>
          <p:nvPr/>
        </p:nvSpPr>
        <p:spPr>
          <a:xfrm>
            <a:off x="11417867" y="364821"/>
            <a:ext cx="679057" cy="67905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472C3-12C5-41F9-95EA-68B8AB07BC2D}"/>
              </a:ext>
            </a:extLst>
          </p:cNvPr>
          <p:cNvSpPr txBox="1"/>
          <p:nvPr/>
        </p:nvSpPr>
        <p:spPr>
          <a:xfrm>
            <a:off x="4156576" y="3959344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Write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8BC505-B01B-402C-8184-7EE77C1833EF}"/>
              </a:ext>
            </a:extLst>
          </p:cNvPr>
          <p:cNvSpPr/>
          <p:nvPr/>
        </p:nvSpPr>
        <p:spPr>
          <a:xfrm>
            <a:off x="9956717" y="3959344"/>
            <a:ext cx="2138394" cy="38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 set testbench</a:t>
            </a:r>
            <a:endParaRPr lang="en-S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63ED24-F5E2-430F-BD6D-1B29720C8FFA}"/>
                  </a:ext>
                </a:extLst>
              </p:cNvPr>
              <p:cNvSpPr txBox="1"/>
              <p:nvPr/>
            </p:nvSpPr>
            <p:spPr>
              <a:xfrm>
                <a:off x="1342697" y="1287914"/>
                <a:ext cx="3571427" cy="2217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𝑅𝑒𝑠𝑢𝑙𝑡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: </m:t>
                      </m:r>
                      <m:f>
                        <m:fPr>
                          <m:ctrlP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fPr>
                        <m:num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−157979</m:t>
                          </m:r>
                        </m:num>
                        <m:den>
                          <m:r>
                            <a:rPr lang="en-SG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256×256</m:t>
                          </m:r>
                        </m:den>
                      </m:f>
                      <m:r>
                        <a:rPr lang="en-SG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=</m:t>
                      </m:r>
                      <m:r>
                        <a:rPr lang="en-SG" i="1" dirty="0">
                          <a:latin typeface="Cambria Math" panose="02040503050406030204" pitchFamily="18" charset="0"/>
                          <a:ea typeface="Roboto" panose="02000000000000000000" pitchFamily="2" charset="0"/>
                        </a:rPr>
                        <m:t>−2.4106</m:t>
                      </m:r>
                    </m:oMath>
                  </m:oMathPara>
                </a14:m>
                <a:endParaRPr lang="en-SG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SG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2.4106</m:t>
                              </m:r>
                            </m:sup>
                          </m:sSup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=0.082368</m:t>
                      </m:r>
                    </m:oMath>
                  </m:oMathPara>
                </a14:m>
                <a:endParaRPr lang="en-SG" b="0" dirty="0"/>
              </a:p>
              <a:p>
                <a:endParaRPr lang="en-SG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=0.082031</m:t>
                      </m:r>
                    </m:oMath>
                  </m:oMathPara>
                </a14:m>
                <a:endParaRPr lang="en-SG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63ED24-F5E2-430F-BD6D-1B29720C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697" y="1287914"/>
                <a:ext cx="3571427" cy="2217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59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EF2055-3036-4A0E-990C-66A9A3BB24B0}"/>
              </a:ext>
            </a:extLst>
          </p:cNvPr>
          <p:cNvSpPr txBox="1"/>
          <p:nvPr/>
        </p:nvSpPr>
        <p:spPr>
          <a:xfrm>
            <a:off x="1548921" y="0"/>
            <a:ext cx="909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using HLS (fast)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AFA20-9E1F-473B-9A54-D16B21FA86BD}"/>
              </a:ext>
            </a:extLst>
          </p:cNvPr>
          <p:cNvSpPr txBox="1"/>
          <p:nvPr/>
        </p:nvSpPr>
        <p:spPr>
          <a:xfrm>
            <a:off x="446015" y="1065781"/>
            <a:ext cx="91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Use loop unfolding and pipelining PRAGMA in HLS – increases computation parallelism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0DB21-51B9-4F3E-86E2-4F94DAC8D2E5}"/>
              </a:ext>
            </a:extLst>
          </p:cNvPr>
          <p:cNvSpPr txBox="1"/>
          <p:nvPr/>
        </p:nvSpPr>
        <p:spPr>
          <a:xfrm>
            <a:off x="446015" y="1902771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int sum = 0;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for (int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 = 0;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&lt; 10;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++) {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   sum += a[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];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8B091-8902-4259-B2D5-C45B86DE71EB}"/>
              </a:ext>
            </a:extLst>
          </p:cNvPr>
          <p:cNvSpPr/>
          <p:nvPr/>
        </p:nvSpPr>
        <p:spPr>
          <a:xfrm>
            <a:off x="446015" y="1484276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Loop unfolding 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07373-896B-41FB-AF53-C13DB42C3742}"/>
              </a:ext>
            </a:extLst>
          </p:cNvPr>
          <p:cNvSpPr txBox="1"/>
          <p:nvPr/>
        </p:nvSpPr>
        <p:spPr>
          <a:xfrm>
            <a:off x="446015" y="2724372"/>
            <a:ext cx="2800767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int sum = 0;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for (int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 = 0;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&lt; 10; 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+= 2) {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   sum += a[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];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   sum += a[</a:t>
            </a:r>
            <a:r>
              <a:rPr lang="en-SG" sz="1000" dirty="0" err="1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i</a:t>
            </a:r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 + 1];</a:t>
            </a:r>
          </a:p>
          <a:p>
            <a:r>
              <a:rPr lang="en-SG" sz="1000" dirty="0">
                <a:latin typeface="Courier New" panose="02070309020205020404" pitchFamily="49" charset="0"/>
                <a:ea typeface="Roboto Medium" panose="02000000000000000000" pitchFamily="2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83B0B9-D44F-49FE-80E9-A8C443F73A37}"/>
              </a:ext>
            </a:extLst>
          </p:cNvPr>
          <p:cNvSpPr/>
          <p:nvPr/>
        </p:nvSpPr>
        <p:spPr>
          <a:xfrm>
            <a:off x="4914124" y="148427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Loop pipelining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34741-1BCE-47DD-9059-771D2A5A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03" y="1810167"/>
            <a:ext cx="4813295" cy="2038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4693BE-EA33-465D-8476-7A80782443BA}"/>
              </a:ext>
            </a:extLst>
          </p:cNvPr>
          <p:cNvSpPr txBox="1"/>
          <p:nvPr/>
        </p:nvSpPr>
        <p:spPr>
          <a:xfrm>
            <a:off x="9957732" y="5688449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0.45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6502A-098C-4AB6-8B56-FC2CA53F6EE5}"/>
              </a:ext>
            </a:extLst>
          </p:cNvPr>
          <p:cNvSpPr txBox="1"/>
          <p:nvPr/>
        </p:nvSpPr>
        <p:spPr>
          <a:xfrm>
            <a:off x="0" y="4611231"/>
            <a:ext cx="51860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Site Type    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LUTs                 | 1184 |     0 |     53200 |  2.23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Logic             | 1161 |     0 |     53200 |  2.18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Memory            |   23 |     0 |     17400 |  0.13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Distributed RAM |    0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Shift Register  |   23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Registers            |  860 |     0 |    106400 |  0.81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Flip Flop    |  860 |     0 |    106400 |  0.81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Latch        |    0 |     0 |    106400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F7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0 |     0 |     26600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F8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0 |     0 |     13300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DCE97-2FC2-48BE-BFAA-B829C4DEA980}"/>
              </a:ext>
            </a:extLst>
          </p:cNvPr>
          <p:cNvSpPr txBox="1"/>
          <p:nvPr/>
        </p:nvSpPr>
        <p:spPr>
          <a:xfrm>
            <a:off x="5002711" y="5512832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Site Type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Block RAM Tile    |    4 |     0 |       140 |  2.86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RAMB36/FIFO*    |    4 |     0 |       140 |  2.86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RAMB36E1 only |    4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RAMB18          |    0 |     0 |       280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7ED13-F853-4AEC-A664-D593F5EADDA0}"/>
              </a:ext>
            </a:extLst>
          </p:cNvPr>
          <p:cNvSpPr txBox="1"/>
          <p:nvPr/>
        </p:nvSpPr>
        <p:spPr>
          <a:xfrm>
            <a:off x="5002711" y="4497169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Site Type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DSPs           |    3 |     0 |       220 |  1.36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DSP48E1 only |    3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8E07E-8980-46BD-8035-137A97BB0EFC}"/>
              </a:ext>
            </a:extLst>
          </p:cNvPr>
          <p:cNvSpPr/>
          <p:nvPr/>
        </p:nvSpPr>
        <p:spPr>
          <a:xfrm>
            <a:off x="4914124" y="3956171"/>
            <a:ext cx="649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Starting the next iteration before the previous one is complete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3568A-027C-4664-A549-3024465215FD}"/>
              </a:ext>
            </a:extLst>
          </p:cNvPr>
          <p:cNvSpPr/>
          <p:nvPr/>
        </p:nvSpPr>
        <p:spPr>
          <a:xfrm>
            <a:off x="446015" y="3956171"/>
            <a:ext cx="354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Multiple iterations in one loop cycle</a:t>
            </a:r>
          </a:p>
        </p:txBody>
      </p:sp>
    </p:spTree>
    <p:extLst>
      <p:ext uri="{BB962C8B-B14F-4D97-AF65-F5344CB8AC3E}">
        <p14:creationId xmlns:p14="http://schemas.microsoft.com/office/powerpoint/2010/main" val="293828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C554F-69D7-420D-AA0F-D63F4B3AAA3E}"/>
              </a:ext>
            </a:extLst>
          </p:cNvPr>
          <p:cNvSpPr txBox="1"/>
          <p:nvPr/>
        </p:nvSpPr>
        <p:spPr>
          <a:xfrm>
            <a:off x="1389987" y="0"/>
            <a:ext cx="9341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Hardware Implementation using HLS (fast+)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731A5-A13A-440C-B906-30676A331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27" y="1326980"/>
            <a:ext cx="4688973" cy="3172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34531-3C62-45BD-AFF0-51F1392C27A2}"/>
              </a:ext>
            </a:extLst>
          </p:cNvPr>
          <p:cNvSpPr txBox="1"/>
          <p:nvPr/>
        </p:nvSpPr>
        <p:spPr>
          <a:xfrm>
            <a:off x="293615" y="683448"/>
            <a:ext cx="1153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" panose="02000000000000000000" pitchFamily="2" charset="0"/>
                <a:ea typeface="Roboto" panose="02000000000000000000" pitchFamily="2" charset="0"/>
              </a:rPr>
              <a:t>Emulating a Single Instruction, Multiple Data (SIMD) architecture by enabling parallel access of input data and performing parallel computations – reduce memory access and computation time (Used in GPUs)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AB61A-0C88-4831-82B4-9A9928D5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300" y="1340643"/>
            <a:ext cx="2550232" cy="3145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8FB74-94ED-4BAC-BF57-1709C475A988}"/>
              </a:ext>
            </a:extLst>
          </p:cNvPr>
          <p:cNvSpPr txBox="1"/>
          <p:nvPr/>
        </p:nvSpPr>
        <p:spPr>
          <a:xfrm>
            <a:off x="9957732" y="5688449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Time: 0.25 </a:t>
            </a:r>
            <a:r>
              <a:rPr lang="en-SG" sz="2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ms</a:t>
            </a:r>
            <a:endParaRPr lang="en-SG" sz="2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52AF6-0B32-4B56-A54F-6142B85D4CDF}"/>
              </a:ext>
            </a:extLst>
          </p:cNvPr>
          <p:cNvSpPr txBox="1"/>
          <p:nvPr/>
        </p:nvSpPr>
        <p:spPr>
          <a:xfrm>
            <a:off x="0" y="4611231"/>
            <a:ext cx="51860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Site Type    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LUTs                 | 1973 |     0 |     53200 |  3.71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Logic             | 1917 |     0 |     53200 |  3.60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LUT as Memory            |   56 |     0 |     17400 |  0.32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Distributed RAM |    0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LUT as Shift Register  |   56 |     0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Slice Registers            | 1546 |     0 |    106400 |  1.45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Flip Flop    | 1546 |     0 |    106400 |  1.45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Register as Latch        |    0 |     0 |    106400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F7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5 |     0 |     26600 |  0.02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F8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Muxes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|    0 |     0 |     13300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+----------------------------+------+-------+-----------+-------+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651D4-E026-4284-817A-3C27FD13B92E}"/>
              </a:ext>
            </a:extLst>
          </p:cNvPr>
          <p:cNvSpPr txBox="1"/>
          <p:nvPr/>
        </p:nvSpPr>
        <p:spPr>
          <a:xfrm>
            <a:off x="5002711" y="5512832"/>
            <a:ext cx="449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Site Type  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Block RAM Tile    |   14 |     0 |       140 |  10.0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RAMB36/FIFO*    |   14 |     0 |       140 |  10.0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RAMB36E1 only |   14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RAMB18          |    0 |     0 |       280 |  0.00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+-------------------+------+-------+-----------+-------+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556DE-0730-4F8E-ABD0-995E08F56BB9}"/>
              </a:ext>
            </a:extLst>
          </p:cNvPr>
          <p:cNvSpPr txBox="1"/>
          <p:nvPr/>
        </p:nvSpPr>
        <p:spPr>
          <a:xfrm>
            <a:off x="5002711" y="4497169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Site Type   | Used | Fixed | Available | </a:t>
            </a:r>
            <a:r>
              <a:rPr lang="en-SG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%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DSPs           |   12 |     0 |       220 |  5.45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DSP48E1 only |   12 |       |           |       |</a:t>
            </a:r>
          </a:p>
          <a:p>
            <a:r>
              <a:rPr lang="en-SG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+----------------+------+-------+-----------+-------+</a:t>
            </a:r>
          </a:p>
        </p:txBody>
      </p:sp>
    </p:spTree>
    <p:extLst>
      <p:ext uri="{BB962C8B-B14F-4D97-AF65-F5344CB8AC3E}">
        <p14:creationId xmlns:p14="http://schemas.microsoft.com/office/powerpoint/2010/main" val="217173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1841</Words>
  <Application>Microsoft Office PowerPoint</Application>
  <PresentationFormat>Widescreen</PresentationFormat>
  <Paragraphs>271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Wingdings</vt:lpstr>
      <vt:lpstr>Roboto Medium</vt:lpstr>
      <vt:lpstr>Roboto</vt:lpstr>
      <vt:lpstr>Arial</vt:lpstr>
      <vt:lpstr>Cambria Math</vt:lpstr>
      <vt:lpstr>Calibri Light</vt:lpstr>
      <vt:lpstr>Roboto Black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Yang Kat</dc:creator>
  <cp:lastModifiedBy>Li Yang Kat</cp:lastModifiedBy>
  <cp:revision>53</cp:revision>
  <dcterms:created xsi:type="dcterms:W3CDTF">2018-11-02T04:07:01Z</dcterms:created>
  <dcterms:modified xsi:type="dcterms:W3CDTF">2018-11-15T00:25:18Z</dcterms:modified>
</cp:coreProperties>
</file>